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7" r:id="rId22"/>
    <p:sldId id="301" r:id="rId23"/>
    <p:sldId id="303" r:id="rId24"/>
    <p:sldId id="305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899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84" y="17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2240280"/>
            <a:ext cx="5136281" cy="1709928"/>
          </a:xfrm>
        </p:spPr>
        <p:txBody>
          <a:bodyPr/>
          <a:lstStyle/>
          <a:p>
            <a:r>
              <a:rPr lang="en-US" dirty="0"/>
              <a:t>Facebook Engagement</a:t>
            </a:r>
            <a:br>
              <a:rPr lang="en-US" dirty="0"/>
            </a:br>
            <a:r>
              <a:rPr lang="en-US" dirty="0"/>
              <a:t>Analysis(ML)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/>
              <a:t>Tanush Garg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BFC61D1-3942-24E8-E921-3B03AE7620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157" b="7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A8CF-F09A-9F80-4097-44E8D6F5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2064"/>
            <a:ext cx="10882563" cy="1014984"/>
          </a:xfrm>
        </p:spPr>
        <p:txBody>
          <a:bodyPr/>
          <a:lstStyle/>
          <a:p>
            <a:r>
              <a:rPr lang="en-IN" sz="4400" u="sng" dirty="0"/>
              <a:t>Average Reactions by Day and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0A4B8-5755-4496-1E7B-70F11B958E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Heat Map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07F90C-6B34-D272-FD1E-5BF59921E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284255"/>
            <a:ext cx="4603750" cy="2105591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2CECF-81EC-4D88-CA23-5F66424BCF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A5E5E-6C3D-0EE0-1A92-0B9EAB640406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350" b="1" u="sng" dirty="0"/>
              <a:t>Absolute Peak:</a:t>
            </a:r>
          </a:p>
          <a:p>
            <a:r>
              <a:rPr lang="en-US" sz="1350" u="sng" dirty="0"/>
              <a:t>Saturday 3 PM</a:t>
            </a:r>
            <a:r>
              <a:rPr lang="en-US" sz="1350" dirty="0"/>
              <a:t>: Highest engagement with 2000+ reactions.</a:t>
            </a:r>
          </a:p>
          <a:p>
            <a:r>
              <a:rPr lang="en-US" sz="1350" b="1" u="sng" dirty="0"/>
              <a:t>High Engagement Slots:</a:t>
            </a:r>
          </a:p>
          <a:p>
            <a:r>
              <a:rPr lang="en-US" sz="1350" u="sng" dirty="0"/>
              <a:t>Wednesday 7 PM</a:t>
            </a:r>
            <a:r>
              <a:rPr lang="en-US" sz="1350" dirty="0"/>
              <a:t>: Strong engagement (1750+), ideal for content drops.</a:t>
            </a:r>
          </a:p>
          <a:p>
            <a:r>
              <a:rPr lang="en-US" sz="1350" u="sng" dirty="0"/>
              <a:t>Thursday 6 PM</a:t>
            </a:r>
            <a:r>
              <a:rPr lang="en-US" sz="1350" dirty="0"/>
              <a:t>: Deep red zone (~1500–1750), great for reach.</a:t>
            </a:r>
          </a:p>
          <a:p>
            <a:r>
              <a:rPr lang="en-US" sz="1350" u="sng" dirty="0"/>
              <a:t>Tuesday 4 PM</a:t>
            </a:r>
            <a:r>
              <a:rPr lang="en-US" sz="1350" dirty="0"/>
              <a:t>: Reliable slot with ~900–1000 reactions.</a:t>
            </a:r>
          </a:p>
          <a:p>
            <a:r>
              <a:rPr lang="en-US" sz="1350" b="1" u="sng" dirty="0"/>
              <a:t>Day Patterns:</a:t>
            </a:r>
          </a:p>
          <a:p>
            <a:r>
              <a:rPr lang="en-US" sz="1350" u="sng" dirty="0"/>
              <a:t>Wednesday</a:t>
            </a:r>
            <a:r>
              <a:rPr lang="en-US" sz="1350" dirty="0"/>
              <a:t>: Evening peak at 7 PM – great for conversions.</a:t>
            </a:r>
          </a:p>
          <a:p>
            <a:r>
              <a:rPr lang="en-US" sz="1350" u="sng" dirty="0"/>
              <a:t>Thursday</a:t>
            </a:r>
            <a:r>
              <a:rPr lang="en-US" sz="1350" dirty="0"/>
              <a:t>: Consistent engagement from 3–7 PM.</a:t>
            </a:r>
          </a:p>
          <a:p>
            <a:r>
              <a:rPr lang="en-US" sz="1350" u="sng" dirty="0"/>
              <a:t>Saturday</a:t>
            </a:r>
            <a:r>
              <a:rPr lang="en-US" sz="1350" dirty="0"/>
              <a:t>: Strong mid-afternoon activity at 3 PM.</a:t>
            </a:r>
          </a:p>
          <a:p>
            <a:r>
              <a:rPr lang="en-US" sz="1350" u="sng" dirty="0"/>
              <a:t>Tuesday</a:t>
            </a:r>
            <a:r>
              <a:rPr lang="en-US" sz="1350" dirty="0"/>
              <a:t>: Sharp peak at 4 PM, otherwise low.</a:t>
            </a:r>
          </a:p>
          <a:p>
            <a:r>
              <a:rPr lang="en-US" sz="1350" u="sng" dirty="0"/>
              <a:t>Monday, Friday, Sunday</a:t>
            </a:r>
            <a:r>
              <a:rPr lang="en-US" sz="1350" dirty="0"/>
              <a:t>: Low and steady engagement, no clear peaks.</a:t>
            </a:r>
            <a:endParaRPr lang="en-IN" sz="135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820AA-581A-4B0B-6320-A46C1BDE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197BB-EA87-CF7C-DAD6-BFE91259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Engagement Analysis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9F28A55-71CE-6DCB-48B3-5DC5B175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33101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4EC7-3D26-E37D-B782-7DDA5302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05" y="512064"/>
            <a:ext cx="11087100" cy="1014984"/>
          </a:xfrm>
        </p:spPr>
        <p:txBody>
          <a:bodyPr/>
          <a:lstStyle/>
          <a:p>
            <a:r>
              <a:rPr lang="en-IN" sz="5800" u="sng" dirty="0"/>
              <a:t>Time + Day = Viral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877B-12A8-A81A-3595-E7AA5C591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/>
              <a:t>Best time to post:</a:t>
            </a:r>
          </a:p>
          <a:p>
            <a:r>
              <a:rPr lang="en-US" sz="2400" dirty="0"/>
              <a:t>Saturday 15:00 (3 PM)</a:t>
            </a:r>
          </a:p>
          <a:p>
            <a:r>
              <a:rPr lang="en-US" sz="2400" dirty="0"/>
              <a:t>Wednesday 19:00 (7 PM)</a:t>
            </a:r>
          </a:p>
          <a:p>
            <a:r>
              <a:rPr lang="en-US" sz="2400" dirty="0"/>
              <a:t>Thursday 18:00 (6 PM)</a:t>
            </a:r>
          </a:p>
          <a:p>
            <a:pPr marL="0" indent="0">
              <a:buNone/>
            </a:pPr>
            <a:r>
              <a:rPr lang="en-US" sz="2400" b="1" u="sng" dirty="0"/>
              <a:t>Secondary windows:</a:t>
            </a:r>
          </a:p>
          <a:p>
            <a:r>
              <a:rPr lang="en-US" sz="2400" dirty="0"/>
              <a:t>Tuesday 16:00 (4 PM)</a:t>
            </a:r>
          </a:p>
          <a:p>
            <a:r>
              <a:rPr lang="en-US" sz="2400" dirty="0"/>
              <a:t>Thursday 17:00–19:00</a:t>
            </a:r>
          </a:p>
          <a:p>
            <a:pPr marL="0" indent="0">
              <a:buNone/>
            </a:pPr>
            <a:r>
              <a:rPr lang="en-US" sz="2400" b="1" u="sng" dirty="0"/>
              <a:t>Avoid posting during:</a:t>
            </a:r>
          </a:p>
          <a:p>
            <a:r>
              <a:rPr lang="en-US" sz="2400" dirty="0"/>
              <a:t>Early morning hours (especially 0:00–10:00)</a:t>
            </a:r>
          </a:p>
          <a:p>
            <a:r>
              <a:rPr lang="en-US" sz="2400" dirty="0"/>
              <a:t>Most hours on Monday and Sunday, which show very light engagement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C9AB8-FB83-5F23-44E0-E28A766A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3694D-4554-A01B-9924-83F6C383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Engagement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92A031-C0A9-AFFC-E1C0-90B9104B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5555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AC43-68ED-AD29-FBC0-69EA175A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47" y="512064"/>
            <a:ext cx="11676648" cy="1014984"/>
          </a:xfrm>
        </p:spPr>
        <p:txBody>
          <a:bodyPr/>
          <a:lstStyle/>
          <a:p>
            <a:r>
              <a:rPr lang="en-IN" sz="3600" u="sng" dirty="0"/>
              <a:t>Correlation: No. of Reactions &amp; No. of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15882-857D-073E-182E-00E5811A6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Scatter Plot with Regression Line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3F1265-CEDA-6ADB-B7D1-E254EFD32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212432"/>
            <a:ext cx="4603750" cy="2099510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E0308-5BE6-2872-D719-7F0A90F28B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Identifying the Correlation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39481-65BD-8854-3458-578A3583C6E3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u="sng" dirty="0"/>
              <a:t>Type</a:t>
            </a:r>
            <a:r>
              <a:rPr lang="en-US" dirty="0"/>
              <a:t>: Weak positive correlation between reactions and comments.</a:t>
            </a:r>
          </a:p>
          <a:p>
            <a:r>
              <a:rPr lang="en-US" b="1" u="sng" dirty="0"/>
              <a:t>Pearson Coefficient</a:t>
            </a:r>
            <a:r>
              <a:rPr lang="en-US" dirty="0"/>
              <a:t>: 0.15 → only 2.25% of comment variation is explained by reactions.</a:t>
            </a:r>
          </a:p>
          <a:p>
            <a:r>
              <a:rPr lang="en-US" b="1" u="sng" dirty="0"/>
              <a:t>Insights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posts have low reactions and comments.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few outliers show high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regression line confirms a slight upward trend.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reactions don’t guarantee high comments and vice versa.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15322-C5F7-FBDA-7580-47C9446C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BDC73-7362-234C-7E3F-A6D81C49F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Correlation Analysis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EBB91BB-2D6C-E011-36E5-D0F8D44C7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57144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F2F7-5FA3-740A-F586-979B7DB2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25" y="276726"/>
            <a:ext cx="10954753" cy="1250322"/>
          </a:xfrm>
        </p:spPr>
        <p:txBody>
          <a:bodyPr/>
          <a:lstStyle/>
          <a:p>
            <a:r>
              <a:rPr lang="en-US" sz="4000" u="sng" dirty="0"/>
              <a:t>Engagement Isn’t Just Reactions — Drive Real Conversations</a:t>
            </a:r>
            <a:endParaRPr lang="en-IN" sz="40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F1240-732E-8FEE-4443-34D6BA795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u="sng" dirty="0"/>
              <a:t>Key Insights:</a:t>
            </a:r>
          </a:p>
          <a:p>
            <a:r>
              <a:rPr lang="en-US" sz="2300" u="sng" dirty="0"/>
              <a:t>Reactions ≠ Comments</a:t>
            </a:r>
            <a:r>
              <a:rPr lang="en-US" sz="2300" dirty="0"/>
              <a:t>: They reflect different user behaviors.</a:t>
            </a:r>
          </a:p>
          <a:p>
            <a:r>
              <a:rPr lang="en-US" sz="2300" u="sng" dirty="0"/>
              <a:t>Track Separately</a:t>
            </a:r>
            <a:r>
              <a:rPr lang="en-US" sz="2300" dirty="0"/>
              <a:t>: Optimize reactions for reach, comments for deeper engagement.</a:t>
            </a:r>
          </a:p>
          <a:p>
            <a:r>
              <a:rPr lang="en-US" sz="2300" u="sng" dirty="0"/>
              <a:t>Goal-Oriented Content</a:t>
            </a:r>
            <a:r>
              <a:rPr lang="en-US" sz="2300" dirty="0"/>
              <a:t>: Tailor content based on whether you're targeting awareness or interaction.</a:t>
            </a:r>
          </a:p>
          <a:p>
            <a:pPr marL="0" indent="0">
              <a:buNone/>
            </a:pPr>
            <a:r>
              <a:rPr lang="en-US" sz="2300" b="1" u="sng" dirty="0"/>
              <a:t>Recommendations:</a:t>
            </a:r>
          </a:p>
          <a:p>
            <a:r>
              <a:rPr lang="en-US" sz="2300" dirty="0"/>
              <a:t>Avoid assuming high reactions will lead to comments.</a:t>
            </a:r>
          </a:p>
          <a:p>
            <a:r>
              <a:rPr lang="en-US" sz="2300" dirty="0"/>
              <a:t>Use strategies like questions/polls to drive comments.</a:t>
            </a:r>
          </a:p>
          <a:p>
            <a:r>
              <a:rPr lang="en-US" sz="2300" dirty="0"/>
              <a:t>Monitor both metrics independently for better insights.</a:t>
            </a:r>
          </a:p>
          <a:p>
            <a:r>
              <a:rPr lang="en-US" sz="2300" dirty="0"/>
              <a:t>Align content type with intended engagement (e.g., emotional posts for reactions, thought-provoking for comments).</a:t>
            </a:r>
            <a:endParaRPr lang="en-IN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D7E9-65DB-9EA0-BC02-FA0F9FF5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8183A-0E53-4BDE-2CBA-B15326F1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Correlation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CDC5A4-367D-90B9-DD70-FDD50E4B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48804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7B6A-4821-E38E-E6A3-0DFD4CAA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2064"/>
            <a:ext cx="12278225" cy="1014984"/>
          </a:xfrm>
        </p:spPr>
        <p:txBody>
          <a:bodyPr/>
          <a:lstStyle/>
          <a:p>
            <a:r>
              <a:rPr lang="en-IN" sz="4000" u="sng" dirty="0"/>
              <a:t>Correlation: No. of Reactions &amp; No. of Shares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A2D90-51A3-5E5E-475A-DE410E972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Scatter Plot with Regression Line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C7F9C5-10F8-B2C3-3BA9-99B3E1E59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224463"/>
            <a:ext cx="4603750" cy="2243889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6C3CA-C275-BE72-18E9-A64590D3B0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Identifying the Correlation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92198-0D63-9194-9BAE-2D127CF740A5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u="sng" dirty="0"/>
              <a:t>Type: </a:t>
            </a:r>
            <a:r>
              <a:rPr lang="en-US" dirty="0"/>
              <a:t>Weak positive correlation</a:t>
            </a:r>
          </a:p>
          <a:p>
            <a:r>
              <a:rPr lang="en-US" b="1" u="sng" dirty="0"/>
              <a:t>Pearson Coefficient: </a:t>
            </a:r>
            <a:r>
              <a:rPr lang="en-US" dirty="0"/>
              <a:t>0.25 → only 6.25% of share variation explained by reactions</a:t>
            </a:r>
          </a:p>
          <a:p>
            <a:r>
              <a:rPr lang="en-US" b="1" dirty="0"/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Slight upward trend; confirmed by 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posts have low reactions and shares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outliers have very high shares (up to 3,400+)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Stronger than reactions–comments (0.15), but still weak overall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BD2AD-E3B6-A298-DA5F-803895D6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EF288-AF2E-3F3A-F49A-DB968E33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Correlation Analysis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31AFA9-A6D7-C89B-9912-2F023B18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868582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EFE7-B0F9-433F-A914-8F449624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121037"/>
            <a:ext cx="10871253" cy="1014984"/>
          </a:xfrm>
        </p:spPr>
        <p:txBody>
          <a:bodyPr/>
          <a:lstStyle/>
          <a:p>
            <a:r>
              <a:rPr lang="en-US" sz="5000" u="sng" dirty="0"/>
              <a:t>Crack the Share Code: Going Beyond Likes</a:t>
            </a:r>
            <a:endParaRPr lang="en-IN" sz="50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F597C-844C-819A-9300-FFD8A6E2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960907"/>
            <a:ext cx="11000232" cy="41605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Recommendations:</a:t>
            </a:r>
          </a:p>
          <a:p>
            <a:r>
              <a:rPr lang="en-US" dirty="0"/>
              <a:t>Don’t rely on reactions alone — high reactions don’t guarantee high shares.</a:t>
            </a:r>
          </a:p>
          <a:p>
            <a:r>
              <a:rPr lang="en-US" dirty="0"/>
              <a:t>Track share patterns to identify what content drives sharing.</a:t>
            </a:r>
          </a:p>
          <a:p>
            <a:r>
              <a:rPr lang="en-US" dirty="0"/>
              <a:t>Study viral posts to uncover traits of highly shareable content.</a:t>
            </a:r>
          </a:p>
          <a:p>
            <a:pPr marL="0" indent="0">
              <a:buNone/>
            </a:pPr>
            <a:r>
              <a:rPr lang="en-US" b="1" u="sng" dirty="0"/>
              <a:t>Content Strategy:</a:t>
            </a:r>
          </a:p>
          <a:p>
            <a:r>
              <a:rPr lang="en-US" dirty="0"/>
              <a:t>Monitor share-to-reaction ratio to spot impactful content.</a:t>
            </a:r>
          </a:p>
          <a:p>
            <a:r>
              <a:rPr lang="en-US" dirty="0"/>
              <a:t>Prioritize content that encourages sharing — it offers greater reach and business value.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BB57-6440-48C9-D114-99B0B522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C96-843E-EEA1-6BAA-E13E5D02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Correlation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3C7C01-FA93-2B80-000D-D4D7ADDD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36489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21FA-75E3-0B47-1B95-4CD87909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Elbow Method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C3B15-5BCB-CC92-198C-B5896AAC3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Elbow Plot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51489D-966F-2310-84DA-27B77F6790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9135" y="2944813"/>
            <a:ext cx="3732380" cy="2784475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E0C01-E324-730E-AAF3-B1AE05EFFF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Interpretation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C44A0-C185-D600-E6C3-D86F0625BF0B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u="sng" dirty="0"/>
              <a:t>Approach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</a:t>
            </a:r>
            <a:r>
              <a:rPr lang="en-US" dirty="0" err="1"/>
              <a:t>KMeans</a:t>
            </a:r>
            <a:r>
              <a:rPr lang="en-US" dirty="0"/>
              <a:t> clustering with k ranging from 1 to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Computed WCSS (Within-Cluster Sum of Squares) for each value of k</a:t>
            </a:r>
          </a:p>
          <a:p>
            <a:r>
              <a:rPr lang="en-US" b="1" u="sng" dirty="0"/>
              <a:t>Key Finding</a:t>
            </a:r>
            <a:r>
              <a:rPr lang="en-US" dirty="0"/>
              <a:t>: A clear elbow point observed at k = 6</a:t>
            </a:r>
          </a:p>
          <a:p>
            <a:r>
              <a:rPr lang="en-US" b="1" u="sng" dirty="0"/>
              <a:t>Interpretation</a:t>
            </a:r>
            <a:r>
              <a:rPr lang="en-US" dirty="0"/>
              <a:t>:6 clusters strike the optimal balance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Minimizing WCSS (tighter, more cohesive 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Avoiding overfitting (excessively granular segmentation)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Conclusion: k = 6 is the most suitable choice for effective and interpretable clustering in this dataset.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A4043-9493-864B-0142-BD9A1E95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163F0-C043-BD70-6E65-732650AC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Clustering &amp; Post Types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F7FE9C7-66BC-70A6-0B1A-5B9C7F6C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61320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3E655-C6F9-0956-EBE6-6DCEDC2D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484528"/>
            <a:ext cx="9912096" cy="1014984"/>
          </a:xfrm>
        </p:spPr>
        <p:txBody>
          <a:bodyPr/>
          <a:lstStyle/>
          <a:p>
            <a:r>
              <a:rPr lang="en-IN" u="sng" dirty="0"/>
              <a:t>2D PCA Cluster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16EBE-0886-41D0-67D7-04B28ACB9C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2D PCA Scatter Plot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E2A6348-CD12-CC6C-0E34-C7EBF0430E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3502" y="2944813"/>
            <a:ext cx="3723645" cy="2784475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51059-7615-F2D2-4DCB-A6E4E8C9B5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Interpretation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4295E-6936-1979-EF73-147F3D2E23DA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400" b="1" u="sng" dirty="0"/>
              <a:t>What the Plot Shows</a:t>
            </a:r>
            <a:r>
              <a:rPr lang="en-US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Posts are grouped into 6 distinct clusters in a reduced 2D feature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While some overlap exists, clusters are largely well-separated</a:t>
            </a:r>
          </a:p>
          <a:p>
            <a:endParaRPr lang="en-US" sz="1400" dirty="0"/>
          </a:p>
          <a:p>
            <a:r>
              <a:rPr lang="en-US" sz="1400" b="1" u="sng" dirty="0"/>
              <a:t>Interpretation</a:t>
            </a:r>
            <a:r>
              <a:rPr lang="en-US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Clusters represent similar engagement patterns</a:t>
            </a:r>
          </a:p>
          <a:p>
            <a:endParaRPr lang="en-US" sz="1400" dirty="0"/>
          </a:p>
          <a:p>
            <a:r>
              <a:rPr lang="en-US" sz="1400" b="1" u="sng" dirty="0"/>
              <a:t>Significance</a:t>
            </a:r>
            <a:r>
              <a:rPr lang="en-US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Enables identification of behavioral patterns in content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Assists in tailoring targeted content strategies per cluster type</a:t>
            </a:r>
            <a:endParaRPr lang="en-IN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9EF02-42BC-EE63-9908-B22197E1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D7BFB-DBAB-3F07-4D62-65B9AE20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Clustering &amp; Post Types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3C58891-1126-4E54-45E0-22470041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81994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27C3-F076-F2F6-DD8E-96AED4D4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16946"/>
            <a:ext cx="9912096" cy="1014984"/>
          </a:xfrm>
        </p:spPr>
        <p:txBody>
          <a:bodyPr/>
          <a:lstStyle/>
          <a:p>
            <a:r>
              <a:rPr lang="en-IN" u="sng" dirty="0"/>
              <a:t>Cluster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FF11-ADB1-9B2A-BA77-CDA4D7E5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348740"/>
            <a:ext cx="11000232" cy="4160520"/>
          </a:xfrm>
        </p:spPr>
        <p:txBody>
          <a:bodyPr/>
          <a:lstStyle/>
          <a:p>
            <a:pPr marL="0" indent="0">
              <a:buNone/>
            </a:pPr>
            <a:r>
              <a:rPr lang="en-US" sz="1950" b="1" u="sng" dirty="0"/>
              <a:t>Cluster 1 – Passive Photo Posts</a:t>
            </a:r>
          </a:p>
          <a:p>
            <a:r>
              <a:rPr lang="en-US" sz="1950" dirty="0"/>
              <a:t>Mostly photo posts with low reactions, comments, and shares — common but not impactful.</a:t>
            </a:r>
          </a:p>
          <a:p>
            <a:pPr marL="0" indent="0">
              <a:buNone/>
            </a:pPr>
            <a:r>
              <a:rPr lang="en-US" sz="1950" b="1" u="sng" dirty="0"/>
              <a:t>Cluster 2 – Viral Video Boosters</a:t>
            </a:r>
          </a:p>
          <a:p>
            <a:r>
              <a:rPr lang="en-US" sz="1950" dirty="0"/>
              <a:t>Highly engaging videos with massive comment and share counts — your go-to for virality.</a:t>
            </a:r>
          </a:p>
          <a:p>
            <a:pPr marL="0" indent="0">
              <a:buNone/>
            </a:pPr>
            <a:r>
              <a:rPr lang="en-US" sz="1950" b="1" u="sng" dirty="0"/>
              <a:t>Cluster 3 – Like-Magnet Content</a:t>
            </a:r>
          </a:p>
          <a:p>
            <a:r>
              <a:rPr lang="en-US" sz="1950" dirty="0"/>
              <a:t>Photo-heavy posts that attract tons of likes but little interaction beyond that.</a:t>
            </a:r>
          </a:p>
          <a:p>
            <a:pPr marL="0" indent="0">
              <a:buNone/>
            </a:pPr>
            <a:r>
              <a:rPr lang="en-US" sz="1950" b="1" u="sng" dirty="0"/>
              <a:t>Cluster 4 – Basic Status Updates</a:t>
            </a:r>
          </a:p>
          <a:p>
            <a:r>
              <a:rPr lang="en-US" sz="1950" dirty="0"/>
              <a:t>Pure status posts with moderate engagement — text-driven and straightforward.</a:t>
            </a:r>
          </a:p>
          <a:p>
            <a:pPr marL="0" indent="0">
              <a:buNone/>
            </a:pPr>
            <a:r>
              <a:rPr lang="en-US" sz="1950" b="1" u="sng" dirty="0"/>
              <a:t>Cluster 5 – Quiet Link Shares</a:t>
            </a:r>
          </a:p>
          <a:p>
            <a:r>
              <a:rPr lang="en-US" sz="1950" dirty="0"/>
              <a:t>Link posts with low interaction but modest shareability — great for subtle promotion.</a:t>
            </a:r>
          </a:p>
          <a:p>
            <a:pPr marL="0" indent="0">
              <a:buNone/>
            </a:pPr>
            <a:r>
              <a:rPr lang="en-US" sz="1950" b="1" u="sng" dirty="0"/>
              <a:t>Cluster 6 – Discussion Starter Videos</a:t>
            </a:r>
          </a:p>
          <a:p>
            <a:r>
              <a:rPr lang="en-US" sz="1950" dirty="0"/>
              <a:t>Video posts that spark conversation — moderate reactions but high comment activity.</a:t>
            </a:r>
            <a:endParaRPr lang="en-IN" sz="19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54D26-6249-8505-886C-81A5FF3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050DB-E075-D4A7-2E7F-317410BC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Clustering &amp; Post Types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AED2A1-5FBD-537A-894E-5C6215AD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556985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172C-67AD-9A2C-0426-C1ED2582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3D PCA Cluster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FF75C-1A2B-43EE-F91A-C1553E942E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3D PCA Scatter Plot</a:t>
            </a:r>
          </a:p>
          <a:p>
            <a:endParaRPr lang="en-IN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C1BD67E5-999F-0E6E-7B60-C9AB40BE73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54115" y="2944813"/>
            <a:ext cx="2762419" cy="2784475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1C8BD-0070-D12F-D0F4-EEE83AF2B2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Interpretation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723A-50A1-1339-DF07-100BFC323206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350" b="1" u="sng" dirty="0"/>
              <a:t>Why 3D?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50" dirty="0"/>
              <a:t>Captures more variance from the original dataset compared to 2D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50" dirty="0"/>
              <a:t>Offers richer insights into post distribution and engagement patterns</a:t>
            </a:r>
          </a:p>
          <a:p>
            <a:r>
              <a:rPr lang="en-US" sz="1350" b="1" u="sng" dirty="0"/>
              <a:t>What It Reveals: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50" dirty="0"/>
              <a:t>Some clusters are tightly packed, indicating consistent engagement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50" dirty="0"/>
              <a:t>Others are more dispersed, reflecting varied post behavior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50" dirty="0"/>
              <a:t>Highlights subtle differences between post types that may be missed in 2D</a:t>
            </a:r>
          </a:p>
          <a:p>
            <a:r>
              <a:rPr lang="en-US" sz="1350" b="1" u="sng" dirty="0"/>
              <a:t>Benefit: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50" dirty="0"/>
              <a:t>Enhances understanding of high-dimensional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50" dirty="0"/>
              <a:t>Supports more granular segmentation of content based on engagement traits</a:t>
            </a:r>
            <a:endParaRPr lang="en-IN" sz="135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41A93-1E66-DB26-92EC-FE2404E9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D499D3-6C0B-6C8D-3E78-FC15EBE4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Clustering &amp; Post Types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A8DEA5-D609-B8AF-194A-A91E014E0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53097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C982-6F89-6BBA-20AA-4FDFB46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FD6F1-4C91-206D-9DD1-738ABD7E4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0A7B8-8B7D-24A3-F77A-1214FB0924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E8A52-3708-9F3A-5245-E003C2E56D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C3CC03-7AF0-CCDD-8C72-0A1F9BFFCD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6EF3F2-DB1D-1A58-FFD7-22EEE353CB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604330-A804-5480-028D-0E817DADC0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2048" y="4325112"/>
            <a:ext cx="2129726" cy="630936"/>
          </a:xfrm>
        </p:spPr>
        <p:txBody>
          <a:bodyPr/>
          <a:lstStyle/>
          <a:p>
            <a:r>
              <a:rPr lang="en-IN" b="1" dirty="0"/>
              <a:t>Introduction &amp; Dataset Overview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DEF61A-208D-4ECC-BCBB-79AF3C08FF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b="1" dirty="0"/>
              <a:t>Engagement Analysis</a:t>
            </a:r>
            <a:br>
              <a:rPr lang="en-IN" dirty="0"/>
            </a:b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34E1AF-3D28-2F2D-C716-5E44C6E30B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b="1" dirty="0"/>
              <a:t>Correlation Analysis</a:t>
            </a:r>
            <a:br>
              <a:rPr lang="en-IN" dirty="0"/>
            </a:b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B686D33-DD04-1E28-EEB2-220F40FC75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b="1" dirty="0"/>
              <a:t>Clustering &amp; Post Types</a:t>
            </a:r>
            <a:br>
              <a:rPr lang="en-IN" dirty="0"/>
            </a:b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DE4937-AD2E-DE2D-5B73-140114883A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b="1" dirty="0"/>
              <a:t>Conclusion &amp; Key Takeaways</a:t>
            </a:r>
            <a:br>
              <a:rPr lang="en-IN" dirty="0"/>
            </a:b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AB8B75-CC04-3CF1-C7F9-9808FED5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35179A-4856-D6A4-06F7-5E1B5543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595A82F-2DE1-28C5-22F9-D456520D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80004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9CD4-2207-D6EB-B226-BF7D3CEE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Post Type Distribution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4DDD5-FBA7-82B1-3F8B-61C5A5A49F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Pie Chart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EBEABF1-F49E-C909-5C85-5222EFCE2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256916"/>
            <a:ext cx="2743200" cy="2160269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9013F-7336-06CA-BA13-B421DEE070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2485"/>
            <a:ext cx="3246120" cy="3986784"/>
          </a:xfrm>
        </p:spPr>
        <p:txBody>
          <a:bodyPr/>
          <a:lstStyle/>
          <a:p>
            <a:r>
              <a:rPr lang="en-IN" u="sng" dirty="0"/>
              <a:t>Figures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0C77FB-289E-E7C6-77CE-A09F4FBC8A5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115166" y="3256915"/>
            <a:ext cx="1949475" cy="2160269"/>
          </a:xfrm>
          <a:ln>
            <a:solidFill>
              <a:schemeClr val="tx1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22D404-0BD2-A6F8-B496-B678AEA44C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BE290D-65AA-E686-07EF-8A252F638125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50" dirty="0"/>
              <a:t>Photos make up over 60% of all posts, with videos as the next most common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50" dirty="0"/>
              <a:t>Status and link posts are relatively rare.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50" dirty="0"/>
              <a:t>Videos, though less common, often show higher engagement potential.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50" dirty="0"/>
              <a:t>Key Takeaway: More posts ≠ better engagement — content quality matters more than quantity.</a:t>
            </a:r>
            <a:endParaRPr lang="en-IN" sz="155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6A74D5-3960-D819-DFA5-0A383E08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FDCA00-28E1-5637-ED23-C298C65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Clustering &amp; Post Types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67BC1A4-C801-1BB7-2625-595A8B82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65919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E2BB-9474-3EA4-E242-85BA6029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Engagement by Post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499A-5D9E-A3D3-A52A-43BE133C0E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Pie Chart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0890C6-AB73-24F3-DF30-66F97C3D1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483143"/>
            <a:ext cx="2743200" cy="1503946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3FC9B-F15B-3D3C-40BE-22F35CAA87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u="sng" dirty="0"/>
              <a:t>Figures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E81C25-2BCE-6DE3-E643-447EABBE903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716463" y="3483143"/>
            <a:ext cx="2743200" cy="1503946"/>
          </a:xfrm>
          <a:ln>
            <a:solidFill>
              <a:schemeClr val="tx1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0E7BD2-54D0-E81E-023B-7FDA175D28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Interpretation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C02DEC-7E94-21E2-48B1-F26A840814E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500" b="1" u="sng" dirty="0"/>
              <a:t>What the Data Shows: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Videos drive the most comments and shares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Status posts get the most 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Photos are common but low in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Link posts are rare but highly shareable</a:t>
            </a:r>
          </a:p>
          <a:p>
            <a:r>
              <a:rPr lang="en-US" sz="1500" b="1" u="sng" dirty="0"/>
              <a:t>Takeaway:</a:t>
            </a:r>
            <a:r>
              <a:rPr lang="en-US" sz="1500" b="1" dirty="0"/>
              <a:t> </a:t>
            </a:r>
            <a:r>
              <a:rPr lang="en-US" sz="1500" dirty="0"/>
              <a:t>Choose post types based on your goal — reactions, shares, or comments — not just frequency.</a:t>
            </a:r>
            <a:endParaRPr lang="en-IN" sz="15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D4E26-BE66-9CF8-3033-6E78FAAE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F187091-D975-9F23-9505-7B3106E13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Clustering &amp; Post Types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54A8EEE-3CB5-8A1E-6693-422A9419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975323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2B29-B249-3179-4770-D58A4AC96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F8E04-6F17-CA07-DF7D-F43CBE595C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"Marketing without data is like driving with your eyes closed."</a:t>
            </a:r>
            <a:br>
              <a:rPr lang="en-US" dirty="0"/>
            </a:br>
            <a:r>
              <a:rPr lang="en-US" dirty="0"/>
              <a:t>— </a:t>
            </a:r>
            <a:r>
              <a:rPr lang="en-US" i="1" dirty="0"/>
              <a:t>Dan Zarrella</a:t>
            </a:r>
          </a:p>
          <a:p>
            <a:r>
              <a:rPr lang="en-US" u="sng" dirty="0"/>
              <a:t>Presented by: Tanush Garg</a:t>
            </a:r>
            <a:endParaRPr lang="en-IN" u="sng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41C5D0D-0F1E-04A5-4B0B-D8A774EFE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4566" b="14566"/>
          <a:stretch>
            <a:fillRect/>
          </a:stretch>
        </p:blipFill>
        <p:spPr>
          <a:xfrm>
            <a:off x="6510338" y="812800"/>
            <a:ext cx="4635500" cy="4927600"/>
          </a:xfrm>
        </p:spPr>
      </p:pic>
    </p:spTree>
    <p:extLst>
      <p:ext uri="{BB962C8B-B14F-4D97-AF65-F5344CB8AC3E}">
        <p14:creationId xmlns:p14="http://schemas.microsoft.com/office/powerpoint/2010/main" val="295124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6A56-2305-2F92-6D95-2239503E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A49F7-46E9-6DF6-62FF-B3FE304AF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u="sng" dirty="0"/>
              <a:t>Goal</a:t>
            </a:r>
            <a:r>
              <a:rPr lang="en-IN" dirty="0"/>
              <a:t>: </a:t>
            </a:r>
            <a:r>
              <a:rPr lang="en-US" dirty="0"/>
              <a:t>To analyze engagement patterns on Facebook posts by Thai retail live sellers and draw actionable business insights.</a:t>
            </a:r>
          </a:p>
          <a:p>
            <a:pPr marL="0" indent="0">
              <a:buNone/>
            </a:pPr>
            <a:r>
              <a:rPr lang="en-US" b="1" u="sng" dirty="0"/>
              <a:t>Objectives:</a:t>
            </a:r>
          </a:p>
          <a:p>
            <a:r>
              <a:rPr lang="en-US" dirty="0"/>
              <a:t>Understand how </a:t>
            </a:r>
            <a:r>
              <a:rPr lang="en-US" b="1" dirty="0"/>
              <a:t>time of posting</a:t>
            </a:r>
            <a:r>
              <a:rPr lang="en-US" dirty="0"/>
              <a:t> affects user engagement.</a:t>
            </a:r>
          </a:p>
          <a:p>
            <a:r>
              <a:rPr lang="en-US" dirty="0"/>
              <a:t>Investigate the </a:t>
            </a:r>
            <a:r>
              <a:rPr lang="en-US" b="1" dirty="0"/>
              <a:t>relationship between reactions, comments, and shares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K-Means clustering</a:t>
            </a:r>
            <a:r>
              <a:rPr lang="en-US" dirty="0"/>
              <a:t> to group posts by behavior and engagement.</a:t>
            </a:r>
          </a:p>
          <a:p>
            <a:r>
              <a:rPr lang="en-US" dirty="0"/>
              <a:t>Identify which </a:t>
            </a:r>
            <a:r>
              <a:rPr lang="en-US" b="1" dirty="0"/>
              <a:t>post types perform better</a:t>
            </a:r>
            <a:r>
              <a:rPr lang="en-US" dirty="0"/>
              <a:t> in terms of user interaction.</a:t>
            </a:r>
          </a:p>
          <a:p>
            <a:r>
              <a:rPr lang="en-US" dirty="0"/>
              <a:t>Provide </a:t>
            </a:r>
            <a:r>
              <a:rPr lang="en-US" b="1" dirty="0"/>
              <a:t>recommendations</a:t>
            </a:r>
            <a:r>
              <a:rPr lang="en-US" dirty="0"/>
              <a:t> to optimize post timing and format.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299F6-9FAE-AAA3-2385-33136A0E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2DEFD-1A36-422F-CE56-3BE6CD4B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Introduction &amp; Dataset Overview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DEC85E5-5F72-D43B-F44E-2317B5EC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18750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627D-F0FE-80E3-7AEE-FE15A0D1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Dataset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4E28F-DBB9-B691-6F86-7D777F7AC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Key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F6DB9-A8C1-C7E1-B97A-3908186F3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672" y="2938352"/>
            <a:ext cx="4604512" cy="2785100"/>
          </a:xfrm>
        </p:spPr>
        <p:txBody>
          <a:bodyPr/>
          <a:lstStyle/>
          <a:p>
            <a:r>
              <a:rPr lang="en-IN" b="1" u="sng" dirty="0"/>
              <a:t>Source: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UCI Machine Learning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Facebook Live Sellers in Thailand Dataset</a:t>
            </a:r>
          </a:p>
          <a:p>
            <a:r>
              <a:rPr lang="en-US" b="1" u="sng" dirty="0"/>
              <a:t>Structure: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Rows (instances): 7,050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(after cleaning): 14</a:t>
            </a:r>
          </a:p>
          <a:p>
            <a:r>
              <a:rPr lang="en-US" b="1" u="sng" dirty="0"/>
              <a:t>Important Columns: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status_type (post format: photo, video, status, link)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status_published (date &amp;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num_reactions, num_comments, num_shares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breakdown: num_likes, num_loves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C0299-9EF2-7105-6FD6-E1379A386D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6734" y="1956816"/>
            <a:ext cx="5047488" cy="3986784"/>
          </a:xfrm>
        </p:spPr>
        <p:txBody>
          <a:bodyPr/>
          <a:lstStyle/>
          <a:p>
            <a:r>
              <a:rPr lang="en-IN" u="sng" dirty="0"/>
              <a:t>Visual Element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6267BF-0B29-113B-1D55-0138A1FDC6AD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2"/>
          <a:stretch>
            <a:fillRect/>
          </a:stretch>
        </p:blipFill>
        <p:spPr>
          <a:xfrm>
            <a:off x="6577615" y="3429000"/>
            <a:ext cx="4608513" cy="1233236"/>
          </a:xfr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F1079-8ED3-37E9-B771-DBED213B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4D310-3683-058E-8020-3A51C6965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Introduction &amp; Dataset Overview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DC9246E-D4C5-4251-AB71-55D832C0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48815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D677-3AFE-1F43-9A42-D0272080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5" y="1947672"/>
            <a:ext cx="4020231" cy="2862072"/>
          </a:xfrm>
        </p:spPr>
        <p:txBody>
          <a:bodyPr/>
          <a:lstStyle/>
          <a:p>
            <a:r>
              <a:rPr lang="en-IN" sz="4400" u="sng" dirty="0"/>
              <a:t>Data Preprocessing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903F5-8FB6-7857-7A9D-91D18B2EF8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999778" cy="338328"/>
          </a:xfrm>
        </p:spPr>
        <p:txBody>
          <a:bodyPr/>
          <a:lstStyle/>
          <a:p>
            <a:r>
              <a:rPr lang="en-IN" dirty="0"/>
              <a:t>Removed Unwanted Columns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FA83BC-FA39-2D4D-E6B8-A6DC78E0BA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3" y="780642"/>
            <a:ext cx="5738341" cy="338328"/>
          </a:xfrm>
        </p:spPr>
        <p:txBody>
          <a:bodyPr/>
          <a:lstStyle/>
          <a:p>
            <a:r>
              <a:rPr lang="en-US" dirty="0"/>
              <a:t>Dropped the last 4 redundant columns → Retained only relevant features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457D39-D2BB-C23F-E923-AC1FB88A93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Handled Missing Values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5AE1B8-50C1-3343-DCCF-885B849C0F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No missing values in the dataset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520C94-D9B8-A6D4-BC56-3021AECCFD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Parsed Time Information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816387-EDDA-31A4-2691-8DA4ABFA2A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/>
              <a:t>Converted status_published to datetime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49D87D-2EDA-9E04-9B05-51D5C05DA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Encoded Categorical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E61100-0A70-EA17-B89D-43F140519E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dirty="0"/>
              <a:t>One-hot encoded status_type → Needed for K-Means clustering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D60563-3D73-36D8-79A4-E0B25F71C2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Scaled Numerical Features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1EDFCDC-808A-E369-EB1A-3BC2C68C523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/>
              <a:t>Applied StandardScaler to all features before clustering</a:t>
            </a:r>
          </a:p>
        </p:txBody>
      </p:sp>
    </p:spTree>
    <p:extLst>
      <p:ext uri="{BB962C8B-B14F-4D97-AF65-F5344CB8AC3E}">
        <p14:creationId xmlns:p14="http://schemas.microsoft.com/office/powerpoint/2010/main" val="19433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6935-61D2-F7E0-9264-E8C9C072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1" y="512064"/>
            <a:ext cx="10888579" cy="1014984"/>
          </a:xfrm>
        </p:spPr>
        <p:txBody>
          <a:bodyPr/>
          <a:lstStyle/>
          <a:p>
            <a:r>
              <a:rPr lang="en-IN" sz="4800" u="sng" dirty="0"/>
              <a:t>Average Reactions vs Hour of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98BD2-C89C-55E1-FDB7-2B114E6151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Line Plot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B41C5A1-8F19-EB77-E3B5-D3971B7C15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96587"/>
            <a:ext cx="4603750" cy="2280927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E1464-C414-C500-A9A9-F634F52397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BCA1F-796E-6757-3447-7329366B9D51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100" b="1" dirty="0"/>
              <a:t>Morning Peak (3 AM):</a:t>
            </a:r>
            <a:r>
              <a:rPr lang="en-US" sz="1100" dirty="0"/>
              <a:t> ~290 reactions</a:t>
            </a:r>
            <a:br>
              <a:rPr lang="en-US" sz="1100" dirty="0"/>
            </a:br>
            <a:r>
              <a:rPr lang="en-US" sz="1100" dirty="0"/>
              <a:t>Likely catching international audiences or early risers</a:t>
            </a:r>
          </a:p>
          <a:p>
            <a:endParaRPr lang="en-US" sz="1100" b="1" dirty="0"/>
          </a:p>
          <a:p>
            <a:r>
              <a:rPr lang="en-US" sz="1100" b="1" dirty="0"/>
              <a:t>Evening Prime Time (19:00 / 7 PM):</a:t>
            </a:r>
            <a:r>
              <a:rPr lang="en-US" sz="1100" dirty="0"/>
              <a:t> Highest peak at ~440 reactions</a:t>
            </a:r>
            <a:br>
              <a:rPr lang="en-US" sz="1100" dirty="0"/>
            </a:br>
            <a:r>
              <a:rPr lang="en-US" sz="1100" dirty="0"/>
              <a:t>When most users are active after work</a:t>
            </a:r>
          </a:p>
          <a:p>
            <a:endParaRPr lang="en-US" sz="1100" b="1" dirty="0"/>
          </a:p>
          <a:p>
            <a:r>
              <a:rPr lang="en-US" sz="1100" b="1" dirty="0"/>
              <a:t>Secondary Evening Peak (15:00 / 3 PM):</a:t>
            </a:r>
            <a:r>
              <a:rPr lang="en-US" sz="1100" dirty="0"/>
              <a:t> ~340 reactions</a:t>
            </a:r>
            <a:br>
              <a:rPr lang="en-US" sz="1100" dirty="0"/>
            </a:br>
            <a:r>
              <a:rPr lang="en-US" sz="1100" dirty="0"/>
              <a:t>Afternoon browsing period</a:t>
            </a:r>
          </a:p>
          <a:p>
            <a:endParaRPr lang="en-US" sz="1100" b="1" dirty="0"/>
          </a:p>
          <a:p>
            <a:r>
              <a:rPr lang="en-US" sz="1100" b="1" dirty="0"/>
              <a:t>Early Morning Trough (2 AM):</a:t>
            </a:r>
            <a:r>
              <a:rPr lang="en-US" sz="1100" dirty="0"/>
              <a:t> Lowest point at ~165 reactions</a:t>
            </a:r>
          </a:p>
          <a:p>
            <a:endParaRPr lang="en-US" sz="1100" b="1" dirty="0"/>
          </a:p>
          <a:p>
            <a:r>
              <a:rPr lang="en-US" sz="1100" b="1" dirty="0"/>
              <a:t>Mid-day Lull (07:00–13:00):</a:t>
            </a:r>
            <a:br>
              <a:rPr lang="en-US" sz="1100" dirty="0"/>
            </a:br>
            <a:r>
              <a:rPr lang="en-US" sz="1100" dirty="0"/>
              <a:t>Consistently lower engagement during work/school hours</a:t>
            </a:r>
          </a:p>
          <a:p>
            <a:endParaRPr lang="en-US" sz="1100" b="1" dirty="0"/>
          </a:p>
          <a:p>
            <a:r>
              <a:rPr lang="en-US" sz="1100" b="1" dirty="0"/>
              <a:t>Late Night Decline (21:00–23:00):</a:t>
            </a:r>
            <a:br>
              <a:rPr lang="en-US" sz="1100" dirty="0"/>
            </a:br>
            <a:r>
              <a:rPr lang="en-US" sz="1100" dirty="0"/>
              <a:t>Gradual decrease as users wind down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88A13-3AE5-7254-CBEF-4CF32C3B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E85FC6-45AF-A0B1-1D92-BBE25DE8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Engagement Analysis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22B43D6-AF89-9D1C-19DB-A05CFF53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06396" y="6400904"/>
            <a:ext cx="640080" cy="246888"/>
          </a:xfrm>
        </p:spPr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85382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2E17-6EBF-5B38-85EB-35497728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05" y="512064"/>
            <a:ext cx="11147257" cy="1014984"/>
          </a:xfrm>
        </p:spPr>
        <p:txBody>
          <a:bodyPr/>
          <a:lstStyle/>
          <a:p>
            <a:r>
              <a:rPr lang="en-US" sz="5100" u="sng" dirty="0"/>
              <a:t>When to Post for Maximum Reach</a:t>
            </a:r>
            <a:endParaRPr lang="en-IN" sz="51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49E0F-854D-E353-5C96-165548C75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u="sng" dirty="0"/>
              <a:t>Optimal Posting Schedule</a:t>
            </a:r>
          </a:p>
          <a:p>
            <a:r>
              <a:rPr lang="en-US" u="sng" dirty="0"/>
              <a:t>Primary window</a:t>
            </a:r>
            <a:r>
              <a:rPr lang="en-US" dirty="0"/>
              <a:t>: 18:00–20:00 (6–8 PM) for maximum reach</a:t>
            </a:r>
          </a:p>
          <a:p>
            <a:r>
              <a:rPr lang="en-US" u="sng" dirty="0"/>
              <a:t>Secondary window</a:t>
            </a:r>
            <a:r>
              <a:rPr lang="en-US" dirty="0"/>
              <a:t>: 14:00–16:00 (2–4 PM) for afternoon engagement</a:t>
            </a:r>
          </a:p>
          <a:p>
            <a:r>
              <a:rPr lang="en-US" u="sng" dirty="0"/>
              <a:t>Avoid</a:t>
            </a:r>
            <a:r>
              <a:rPr lang="en-US" b="1" dirty="0"/>
              <a:t>:</a:t>
            </a:r>
            <a:r>
              <a:rPr lang="en-US" dirty="0"/>
              <a:t> 01:00–02:00 AM and 07:00–13:00 for regular content</a:t>
            </a:r>
          </a:p>
          <a:p>
            <a:pPr marL="0" indent="0">
              <a:buNone/>
            </a:pPr>
            <a:r>
              <a:rPr lang="en-IN" b="1" u="sng" dirty="0"/>
              <a:t>Content Strategy</a:t>
            </a:r>
          </a:p>
          <a:p>
            <a:r>
              <a:rPr lang="en-US" dirty="0"/>
              <a:t>Schedule high-priority posts (new products, promotions) during the 19:00 peak</a:t>
            </a:r>
          </a:p>
          <a:p>
            <a:r>
              <a:rPr lang="en-US" dirty="0"/>
              <a:t>Use the afternoon window for customer service responses and follow-ups</a:t>
            </a:r>
          </a:p>
          <a:p>
            <a:r>
              <a:rPr lang="en-US" dirty="0"/>
              <a:t>Consider the early morning peak (3 AM) for targeting international customers or time-sensitive deals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809FF-7BC3-837C-47FD-141A7128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9F4AB-FCAB-44BA-9E63-11330CE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Engagement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28DE12-4FE5-AFA9-967E-1EAA5564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78449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BE8E-E702-B44D-1F3A-6DE9B371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2064"/>
            <a:ext cx="10810374" cy="1014984"/>
          </a:xfrm>
        </p:spPr>
        <p:txBody>
          <a:bodyPr/>
          <a:lstStyle/>
          <a:p>
            <a:r>
              <a:rPr lang="en-IN" sz="4800" u="sng" dirty="0"/>
              <a:t>Average Reactions vs Day of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EEA54-280B-3ED5-544D-94C16B52D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AFA71F-E31D-7871-7D41-79E098BB6D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96587"/>
            <a:ext cx="4603750" cy="2280927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47872-C007-AEBB-4435-9367935F69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9B093-2560-EF65-14A4-293D6FF55A6C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350" b="1" dirty="0"/>
              <a:t>Thursday</a:t>
            </a:r>
            <a:r>
              <a:rPr lang="en-US" sz="1350" dirty="0"/>
              <a:t> leads with ~260 reactions – highest engagement day</a:t>
            </a:r>
          </a:p>
          <a:p>
            <a:endParaRPr lang="en-US" sz="1350" dirty="0"/>
          </a:p>
          <a:p>
            <a:r>
              <a:rPr lang="en-US" sz="1350" b="1" dirty="0"/>
              <a:t>Wednesday</a:t>
            </a:r>
            <a:r>
              <a:rPr lang="en-US" sz="1350" dirty="0"/>
              <a:t> follows closely at ~245 reactions</a:t>
            </a:r>
          </a:p>
          <a:p>
            <a:r>
              <a:rPr lang="en-US" sz="1350" dirty="0"/>
              <a:t>Both mid-week days show significantly higher activity than weekends</a:t>
            </a:r>
          </a:p>
          <a:p>
            <a:endParaRPr lang="en-US" sz="1350" dirty="0"/>
          </a:p>
          <a:p>
            <a:r>
              <a:rPr lang="en-US" sz="1350" b="1" dirty="0"/>
              <a:t>Monday–Tuesday</a:t>
            </a:r>
            <a:r>
              <a:rPr lang="en-US" sz="1350" dirty="0"/>
              <a:t> show the lowest engagement (~205–200 reactions)</a:t>
            </a:r>
          </a:p>
          <a:p>
            <a:r>
              <a:rPr lang="en-US" sz="1350" dirty="0"/>
              <a:t>Classic "Monday blues" effect with users less active at week start</a:t>
            </a:r>
          </a:p>
          <a:p>
            <a:r>
              <a:rPr lang="en-US" sz="1350" dirty="0"/>
              <a:t>Weekend Performance</a:t>
            </a:r>
          </a:p>
          <a:p>
            <a:endParaRPr lang="en-US" sz="1350" dirty="0"/>
          </a:p>
          <a:p>
            <a:r>
              <a:rPr lang="en-US" sz="1350" b="1" dirty="0"/>
              <a:t>Friday–Sunday</a:t>
            </a:r>
            <a:r>
              <a:rPr lang="en-US" sz="1350" dirty="0"/>
              <a:t> maintain consistent moderate engagement (~230–235 reactions)</a:t>
            </a:r>
          </a:p>
          <a:p>
            <a:r>
              <a:rPr lang="en-US" sz="1350" dirty="0"/>
              <a:t>Weekend activity remains steady but below mid-week peaks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D8990-19C2-ECE9-E6C7-A9FA5932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0205F-2C94-0D44-F846-1293E1C5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Engagement Analysis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4A9CC71-FA1C-2FE5-524B-A0D4B3DD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53457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5A20-F792-116C-7ADF-646FADA2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05" y="512064"/>
            <a:ext cx="11051006" cy="1014984"/>
          </a:xfrm>
        </p:spPr>
        <p:txBody>
          <a:bodyPr/>
          <a:lstStyle/>
          <a:p>
            <a:r>
              <a:rPr lang="en-US" sz="4500" u="sng" dirty="0"/>
              <a:t>Mid-Week Magic: Winning Days to Post</a:t>
            </a:r>
            <a:endParaRPr lang="en-IN" sz="45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BEC16-9EF5-6C16-F363-B40781121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Content Scheduling</a:t>
            </a:r>
          </a:p>
          <a:p>
            <a:r>
              <a:rPr lang="en-US" u="sng" dirty="0"/>
              <a:t>Primary posting days</a:t>
            </a:r>
            <a:r>
              <a:rPr lang="en-US" dirty="0"/>
              <a:t>: Wednesday–Thursday for maximum organic reach</a:t>
            </a:r>
          </a:p>
          <a:p>
            <a:r>
              <a:rPr lang="en-US" u="sng" dirty="0"/>
              <a:t>Product launches</a:t>
            </a:r>
            <a:r>
              <a:rPr lang="en-US" b="1" dirty="0"/>
              <a:t>:</a:t>
            </a:r>
            <a:r>
              <a:rPr lang="en-US" dirty="0"/>
              <a:t> Schedule for Thursday to capitalize on peak engagement</a:t>
            </a:r>
          </a:p>
          <a:p>
            <a:r>
              <a:rPr lang="en-US" u="sng" dirty="0"/>
              <a:t>Weekly promotions</a:t>
            </a:r>
            <a:r>
              <a:rPr lang="en-US" b="1" dirty="0"/>
              <a:t>:</a:t>
            </a:r>
            <a:r>
              <a:rPr lang="en-US" dirty="0"/>
              <a:t> Launch Wednesday, maintain momentum through Thursday</a:t>
            </a:r>
          </a:p>
          <a:p>
            <a:pPr marL="0" indent="0">
              <a:buNone/>
            </a:pPr>
            <a:r>
              <a:rPr lang="en-US" b="1" u="sng" dirty="0"/>
              <a:t>Campaign Timing</a:t>
            </a:r>
          </a:p>
          <a:p>
            <a:r>
              <a:rPr lang="en-US" dirty="0"/>
              <a:t>Avoid major announcements on Monday–Tuesday when engagement is lowest</a:t>
            </a:r>
          </a:p>
          <a:p>
            <a:r>
              <a:rPr lang="en-US" dirty="0"/>
              <a:t>Use weekends for community building and customer service activities</a:t>
            </a:r>
          </a:p>
          <a:p>
            <a:r>
              <a:rPr lang="en-US" dirty="0"/>
              <a:t>Mid-week (Wed–Thu) is optimal for conversion-focused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360B7-D253-2081-A011-581CB3CB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54CDB-5A35-81C7-1EDF-490B1226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Engagement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54C001-7624-E83F-A226-AB924982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611519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{5327F536-1C7F-48F3-87BB-5FBBBF06978A}tf11429527_win32</Template>
  <TotalTime>129</TotalTime>
  <Words>1687</Words>
  <Application>Microsoft Office PowerPoint</Application>
  <PresentationFormat>Widescreen</PresentationFormat>
  <Paragraphs>284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Karla</vt:lpstr>
      <vt:lpstr>Univers Condensed Light</vt:lpstr>
      <vt:lpstr>Office Theme</vt:lpstr>
      <vt:lpstr>Facebook Engagement Analysis(ML)</vt:lpstr>
      <vt:lpstr>Agenda</vt:lpstr>
      <vt:lpstr>Introduction</vt:lpstr>
      <vt:lpstr>Dataset Overview</vt:lpstr>
      <vt:lpstr>Data Preprocessing</vt:lpstr>
      <vt:lpstr>Average Reactions vs Hour of Day</vt:lpstr>
      <vt:lpstr>When to Post for Maximum Reach</vt:lpstr>
      <vt:lpstr>Average Reactions vs Day of Week</vt:lpstr>
      <vt:lpstr>Mid-Week Magic: Winning Days to Post</vt:lpstr>
      <vt:lpstr>Average Reactions by Day and Hour</vt:lpstr>
      <vt:lpstr>Time + Day = Viral Opportunity</vt:lpstr>
      <vt:lpstr>Correlation: No. of Reactions &amp; No. of Comments</vt:lpstr>
      <vt:lpstr>Engagement Isn’t Just Reactions — Drive Real Conversations</vt:lpstr>
      <vt:lpstr>Correlation: No. of Reactions &amp; No. of Shares</vt:lpstr>
      <vt:lpstr>Crack the Share Code: Going Beyond Likes</vt:lpstr>
      <vt:lpstr>Elbow Method </vt:lpstr>
      <vt:lpstr>2D PCA Cluster</vt:lpstr>
      <vt:lpstr>Cluster Analysis</vt:lpstr>
      <vt:lpstr>3D PCA Cluster</vt:lpstr>
      <vt:lpstr>Post Type Distribution</vt:lpstr>
      <vt:lpstr>Engagement by Post Type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Tanush Garg</dc:creator>
  <cp:lastModifiedBy>Tanush Garg</cp:lastModifiedBy>
  <cp:revision>2</cp:revision>
  <dcterms:created xsi:type="dcterms:W3CDTF">2025-07-24T19:47:04Z</dcterms:created>
  <dcterms:modified xsi:type="dcterms:W3CDTF">2025-07-25T11:35:23Z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